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6" r:id="rId6"/>
    <p:sldId id="262" r:id="rId7"/>
    <p:sldId id="263" r:id="rId8"/>
    <p:sldId id="264" r:id="rId9"/>
    <p:sldId id="275" r:id="rId10"/>
    <p:sldId id="282" r:id="rId11"/>
    <p:sldId id="274" r:id="rId12"/>
    <p:sldId id="277" r:id="rId13"/>
    <p:sldId id="276" r:id="rId14"/>
    <p:sldId id="273" r:id="rId15"/>
    <p:sldId id="279" r:id="rId16"/>
    <p:sldId id="278" r:id="rId17"/>
    <p:sldId id="280" r:id="rId18"/>
    <p:sldId id="272" r:id="rId19"/>
    <p:sldId id="265" r:id="rId20"/>
    <p:sldId id="269" r:id="rId21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1" d="100"/>
          <a:sy n="81" d="100"/>
        </p:scale>
        <p:origin x="-834" y="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g>
</file>

<file path=ppt/media/image26.jpeg>
</file>

<file path=ppt/media/image3.png>
</file>

<file path=ppt/media/image4.jpeg>
</file>

<file path=ppt/media/image5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41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27320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33467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852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6571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47979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8249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1298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49121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45623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4807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5ACC9-E76E-4163-BA3B-0F05D1EC69FF}" type="datetimeFigureOut">
              <a:rPr lang="es-CO" smtClean="0"/>
              <a:t>22/09/2016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CB62A-43AE-459B-8807-CB902029494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1456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g"/><Relationship Id="rId7" Type="http://schemas.openxmlformats.org/officeDocument/2006/relationships/image" Target="../media/image2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jpeg"/><Relationship Id="rId4" Type="http://schemas.openxmlformats.org/officeDocument/2006/relationships/image" Target="../media/image2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3" y="-9988"/>
            <a:ext cx="9203801" cy="6867988"/>
          </a:xfrm>
          <a:prstGeom prst="rect">
            <a:avLst/>
          </a:prstGeom>
        </p:spPr>
      </p:pic>
      <p:pic>
        <p:nvPicPr>
          <p:cNvPr id="5" name="4 Imagen" descr="C:\Users\mpcc8972\AppData\Local\Microsoft\Windows\Temporary Internet Files\Content.Outlook\MAXOWK8D\la foto (21)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388" y="91716"/>
            <a:ext cx="8278687" cy="410445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2 Marcador de contenido"/>
          <p:cNvSpPr txBox="1">
            <a:spLocks/>
          </p:cNvSpPr>
          <p:nvPr/>
        </p:nvSpPr>
        <p:spPr bwMode="auto">
          <a:xfrm>
            <a:off x="539552" y="4401740"/>
            <a:ext cx="8229600" cy="164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s-CO" altLang="es-ES" sz="4800" b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SERVICIO ÁREA PROTEGIDA </a:t>
            </a:r>
            <a:r>
              <a:rPr lang="es-CO" altLang="es-ES" sz="4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  <a:cs typeface="Arial" panose="020B0604020202020204" pitchFamily="34" charset="0"/>
              </a:rPr>
              <a:t>CEM</a:t>
            </a:r>
          </a:p>
        </p:txBody>
      </p:sp>
    </p:spTree>
    <p:extLst>
      <p:ext uri="{BB962C8B-B14F-4D97-AF65-F5344CB8AC3E}">
        <p14:creationId xmlns:p14="http://schemas.microsoft.com/office/powerpoint/2010/main" val="2974739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227089" y="1346285"/>
            <a:ext cx="4681537" cy="3717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ko-KR" altLang="en-US" sz="2200" b="1" dirty="0">
                <a:solidFill>
                  <a:srgbClr val="008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URGENCIAS</a:t>
            </a:r>
          </a:p>
          <a:p>
            <a:pPr>
              <a:spcBef>
                <a:spcPts val="1000"/>
              </a:spcBef>
              <a:buFontTx/>
              <a:buNone/>
            </a:pPr>
            <a:endParaRPr lang="ko-KR" altLang="en-US" sz="180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buNone/>
            </a:pP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Situación de riesgo para la funcionalidad de la persona. La 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condición clínica del paciente puede evolucionar hacia un rápido </a:t>
            </a: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deterioro 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o incrementar el riesgo para la pérdida de un miembro u órgano, </a:t>
            </a: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La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presencia 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de un dolor extremo de acuerdo con el sistema de clasificación usado </a:t>
            </a: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debe ser 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considerada como un criterio dentro de esta categoría</a:t>
            </a: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. Por lo que requiere una atención prioritaria.</a:t>
            </a:r>
            <a:endParaRPr lang="ko-KR" altLang="en-US" sz="180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200"/>
              </a:spcBef>
              <a:buFontTx/>
              <a:buNone/>
            </a:pPr>
            <a:endParaRPr lang="ko-KR" altLang="en-US" sz="1800" b="1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683568" y="407546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Cobertura de Servicios 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  <p:pic>
        <p:nvPicPr>
          <p:cNvPr id="10" name="Picture 2" descr="http://us.cdn1.123rf.com/168nwm/denisnata/denisnata0905/denisnata090500026/4831931-la-mano-herida-de-la-chica-atada-por-venda-blanc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593" y="1727402"/>
            <a:ext cx="3528391" cy="347092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601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683568" y="407546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Cobertura de Servicios 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  <p:pic>
        <p:nvPicPr>
          <p:cNvPr id="9" name="Picture 4" descr="http://linismgali.files.wordpress.com/2010/03/asm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3882788"/>
            <a:ext cx="3543846" cy="21255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2 Marcador de contenido"/>
          <p:cNvSpPr txBox="1">
            <a:spLocks/>
          </p:cNvSpPr>
          <p:nvPr/>
        </p:nvSpPr>
        <p:spPr bwMode="auto">
          <a:xfrm>
            <a:off x="0" y="1123491"/>
            <a:ext cx="8785225" cy="417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Estados de migraña.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Fracturas cerradas sin evidencia de compromiso vascular o nervioso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Heridas con sangrados controlados y en zonas del cuerpo sin gran </a:t>
            </a: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compromiso vascular (cara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, extremidades superiores e inferiores)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Cólico renal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Traumatismos en extremidades donde se evidencie limitación para caminar.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Dolores abdominales con signos y síntomas asociados.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Crisis hipertensivas + síntomas asociados y antecedentes</a:t>
            </a:r>
          </a:p>
        </p:txBody>
      </p:sp>
    </p:spTree>
    <p:extLst>
      <p:ext uri="{BB962C8B-B14F-4D97-AF65-F5344CB8AC3E}">
        <p14:creationId xmlns:p14="http://schemas.microsoft.com/office/powerpoint/2010/main" val="3727351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683568" y="407546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Cobertura de Servicios 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  <p:pic>
        <p:nvPicPr>
          <p:cNvPr id="9" name="Picture 2" descr="https://encrypted-tbn3.gstatic.com/images?q=tbn:ANd9GcRMMMvwBe-3EsC9Fv7ZhQ5MlEg9N6TE7jNeh6AR82tpCjkdXgV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619" y="3524250"/>
            <a:ext cx="3952875" cy="241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2 Marcador de contenido"/>
          <p:cNvSpPr txBox="1">
            <a:spLocks/>
          </p:cNvSpPr>
          <p:nvPr/>
        </p:nvSpPr>
        <p:spPr bwMode="auto">
          <a:xfrm>
            <a:off x="157163" y="1125538"/>
            <a:ext cx="8785225" cy="381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s-CO" sz="1800">
                <a:latin typeface="Arial" panose="020B0604020202020204" pitchFamily="34" charset="0"/>
                <a:cs typeface="Arial" panose="020B0604020202020204" pitchFamily="34" charset="0"/>
              </a:rPr>
              <a:t>Diabéticos + síntomas y signos asociados</a:t>
            </a:r>
          </a:p>
          <a:p>
            <a:pPr algn="just"/>
            <a:r>
              <a:rPr lang="es-CO" sz="1800">
                <a:latin typeface="Arial" panose="020B0604020202020204" pitchFamily="34" charset="0"/>
                <a:cs typeface="Arial" panose="020B0604020202020204" pitchFamily="34" charset="0"/>
              </a:rPr>
              <a:t>Hipoglicemias</a:t>
            </a:r>
          </a:p>
          <a:p>
            <a:pPr algn="just"/>
            <a:r>
              <a:rPr lang="es-CO" sz="1800">
                <a:latin typeface="Arial" panose="020B0604020202020204" pitchFamily="34" charset="0"/>
                <a:cs typeface="Arial" panose="020B0604020202020204" pitchFamily="34" charset="0"/>
              </a:rPr>
              <a:t>Embarazadas con dolor tipo contracción pero sin perdidas vaginales</a:t>
            </a:r>
          </a:p>
          <a:p>
            <a:pPr algn="just"/>
            <a:r>
              <a:rPr lang="es-CO" sz="1800">
                <a:latin typeface="Arial" panose="020B0604020202020204" pitchFamily="34" charset="0"/>
                <a:cs typeface="Arial" panose="020B0604020202020204" pitchFamily="34" charset="0"/>
              </a:rPr>
              <a:t>Estados psicológicos o psiquiátricos en donde se evidencie que no se amenaza la vida del paciente o familiar</a:t>
            </a:r>
          </a:p>
          <a:p>
            <a:pPr algn="just"/>
            <a:r>
              <a:rPr lang="es-CO" sz="1800">
                <a:latin typeface="Arial" panose="020B0604020202020204" pitchFamily="34" charset="0"/>
                <a:cs typeface="Arial" panose="020B0604020202020204" pitchFamily="34" charset="0"/>
              </a:rPr>
              <a:t>Disneas que no mejoran con manejo inicial + antecedentes</a:t>
            </a:r>
          </a:p>
          <a:p>
            <a:pPr algn="just"/>
            <a:r>
              <a:rPr lang="es-CO" sz="1800">
                <a:latin typeface="Arial" panose="020B0604020202020204" pitchFamily="34" charset="0"/>
                <a:cs typeface="Arial" panose="020B0604020202020204" pitchFamily="34" charset="0"/>
              </a:rPr>
              <a:t>Dolores crónicos o agudos + antecedentes</a:t>
            </a:r>
          </a:p>
          <a:p>
            <a:pPr algn="just"/>
            <a:r>
              <a:rPr lang="es-CO" sz="1800">
                <a:latin typeface="Arial" panose="020B0604020202020204" pitchFamily="34" charset="0"/>
                <a:cs typeface="Arial" panose="020B0604020202020204" pitchFamily="34" charset="0"/>
              </a:rPr>
              <a:t>Estados post-ictal</a:t>
            </a:r>
          </a:p>
        </p:txBody>
      </p:sp>
    </p:spTree>
    <p:extLst>
      <p:ext uri="{BB962C8B-B14F-4D97-AF65-F5344CB8AC3E}">
        <p14:creationId xmlns:p14="http://schemas.microsoft.com/office/powerpoint/2010/main" val="88996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51626" y="1256737"/>
            <a:ext cx="8406574" cy="2637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50000"/>
              </a:spcBef>
              <a:buClr>
                <a:srgbClr val="FFFF23"/>
              </a:buClr>
              <a:buFontTx/>
              <a:buNone/>
            </a:pPr>
            <a:r>
              <a:rPr lang="es-ES" sz="2200" b="1" dirty="0">
                <a:solidFill>
                  <a:srgbClr val="008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EMERGENCIAS</a:t>
            </a:r>
          </a:p>
          <a:p>
            <a:pPr algn="just">
              <a:buNone/>
            </a:pPr>
            <a:r>
              <a:rPr lang="es-CO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s-CO" sz="2000" dirty="0">
                <a:latin typeface="Arial" panose="020B0604020202020204" pitchFamily="34" charset="0"/>
                <a:cs typeface="Arial" panose="020B0604020202020204" pitchFamily="34" charset="0"/>
              </a:rPr>
              <a:t>condición clínica del paciente representa un riesgo vital y necesita maniobras de reanimación por su compromiso ventilatorio, respiratorio, hemodinámico o neurológico, perdida de miembro u órgano u otras condiciones que por norma exijan atención inmediata.</a:t>
            </a:r>
            <a:endParaRPr lang="ko-KR" altLang="en-US" sz="2000" b="1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spcBef>
                <a:spcPct val="10000"/>
              </a:spcBef>
              <a:buClr>
                <a:srgbClr val="009900"/>
              </a:buClr>
              <a:buFontTx/>
              <a:buNone/>
            </a:pPr>
            <a:endParaRPr lang="es-ES_tradnl" sz="1800" b="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spcBef>
                <a:spcPct val="10000"/>
              </a:spcBef>
              <a:buClr>
                <a:srgbClr val="009900"/>
              </a:buClr>
              <a:buFontTx/>
              <a:buNone/>
            </a:pPr>
            <a:endParaRPr lang="es-ES_tradnl" sz="1800" b="1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10000"/>
              </a:spcBef>
              <a:buClr>
                <a:srgbClr val="009900"/>
              </a:buClr>
              <a:buFontTx/>
              <a:buNone/>
            </a:pPr>
            <a:endParaRPr lang="es-ES_tradnl" sz="1800" dirty="0">
              <a:latin typeface="Arial Narrow" panose="020B0606020202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683568" y="407546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Cobertura de Servicios 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  <p:pic>
        <p:nvPicPr>
          <p:cNvPr id="10" name="Picture 2" descr="https://encrypted-tbn2.gstatic.com/images?q=tbn:ANd9GcS9FtjquZJpLleSLGzW2KBLExVQ5xupUnEiJmCFIp2m4MjaApdKQ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3033978"/>
            <a:ext cx="4250416" cy="288032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5506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683568" y="407546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Cobertura de Servicios 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  <p:sp>
        <p:nvSpPr>
          <p:cNvPr id="9" name="2 Marcador de contenido"/>
          <p:cNvSpPr txBox="1">
            <a:spLocks/>
          </p:cNvSpPr>
          <p:nvPr/>
        </p:nvSpPr>
        <p:spPr bwMode="auto">
          <a:xfrm>
            <a:off x="107950" y="1341438"/>
            <a:ext cx="8785225" cy="431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Fracturas expuestas, huesos largos.</a:t>
            </a:r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Embarazadas con dolor tipo contracción + perdidas vaginales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Estados psicológicos o psiquiátricos en donde se evidencie amenaza de la vida del paciente y familiar (intento suicida)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Intoxicaciones con compromiso de vía aérea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Quemaduras eléctricas o de gran tamaño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Amputaciones</a:t>
            </a:r>
          </a:p>
          <a:p>
            <a:pPr algn="just"/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Dificultad 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respiratoria severa + antecedentes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Situaciones de violencia con agresión física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Inmersión o ahogamiento</a:t>
            </a:r>
          </a:p>
          <a:p>
            <a:pPr algn="just"/>
            <a:endParaRPr lang="es-CO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58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2 Marcador de contenido"/>
          <p:cNvSpPr txBox="1">
            <a:spLocks/>
          </p:cNvSpPr>
          <p:nvPr/>
        </p:nvSpPr>
        <p:spPr bwMode="auto">
          <a:xfrm>
            <a:off x="1822" y="1124397"/>
            <a:ext cx="8785225" cy="352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Paciente inconsciente</a:t>
            </a:r>
          </a:p>
          <a:p>
            <a:pPr algn="just"/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Dolor </a:t>
            </a:r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precordial con antecedentes cardiacos y/o comorbilidades + signos de inestabilidad.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Traumatismos con sangrados activos en zonas del cuerpo de gran compromiso (cabeza y/o cara, cuello, tórax, abdomen, pelvis, fémur).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Heridas con cualquier tipo de objeto (arma de fuego, blanca, punzante o contundente) en zonas del cuerpo de gran compromiso.</a:t>
            </a:r>
          </a:p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Paciente convulsionando, así sea crónico.</a:t>
            </a: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685931" y="188640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Cobertura de Servicios 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  <p:pic>
        <p:nvPicPr>
          <p:cNvPr id="10" name="Picture 2" descr="http://goldenhourblog.com/wp-content/uploads/2013/03/ShockTrauma2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708" y="3804337"/>
            <a:ext cx="6513512" cy="217328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456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683568" y="407546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Cobertura de Servicios 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  <p:grpSp>
        <p:nvGrpSpPr>
          <p:cNvPr id="9" name="2 Grupo"/>
          <p:cNvGrpSpPr>
            <a:grpSpLocks/>
          </p:cNvGrpSpPr>
          <p:nvPr/>
        </p:nvGrpSpPr>
        <p:grpSpPr bwMode="auto">
          <a:xfrm>
            <a:off x="971550" y="1290638"/>
            <a:ext cx="3165475" cy="4659312"/>
            <a:chOff x="971600" y="1290246"/>
            <a:chExt cx="3165691" cy="4659034"/>
          </a:xfrm>
        </p:grpSpPr>
        <p:pic>
          <p:nvPicPr>
            <p:cNvPr id="10" name="3 Imagen" descr="23133818.jpg"/>
            <p:cNvPicPr>
              <a:picLocks noChangeAspect="1"/>
            </p:cNvPicPr>
            <p:nvPr/>
          </p:nvPicPr>
          <p:blipFill>
            <a:blip r:embed="rId3" cstate="print"/>
            <a:srcRect l="48425" t="15747" r="7476"/>
            <a:stretch>
              <a:fillRect/>
            </a:stretch>
          </p:blipFill>
          <p:spPr>
            <a:xfrm>
              <a:off x="971600" y="1916832"/>
              <a:ext cx="3165691" cy="4032448"/>
            </a:xfrm>
            <a:prstGeom prst="round2DiagRect">
              <a:avLst>
                <a:gd name="adj1" fmla="val 16667"/>
                <a:gd name="adj2" fmla="val 0"/>
              </a:avLst>
            </a:prstGeom>
            <a:ln w="88900" cap="sq">
              <a:solidFill>
                <a:srgbClr val="FFFFFF"/>
              </a:soli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</p:pic>
        <p:sp>
          <p:nvSpPr>
            <p:cNvPr id="11" name="4 CuadroTexto"/>
            <p:cNvSpPr txBox="1"/>
            <p:nvPr/>
          </p:nvSpPr>
          <p:spPr>
            <a:xfrm>
              <a:off x="1319775" y="1290246"/>
              <a:ext cx="2739020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hangingPunct="1">
                <a:defRPr/>
              </a:pPr>
              <a:r>
                <a:rPr lang="es-CO" sz="1600" b="1" cap="all" dirty="0">
                  <a:ln w="9000" cmpd="sng">
                    <a:solidFill>
                      <a:schemeClr val="accent4">
                        <a:shade val="50000"/>
                        <a:satMod val="12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4">
                          <a:shade val="20000"/>
                          <a:satMod val="245000"/>
                        </a:schemeClr>
                      </a:gs>
                      <a:gs pos="43000">
                        <a:schemeClr val="accent4">
                          <a:satMod val="255000"/>
                        </a:schemeClr>
                      </a:gs>
                      <a:gs pos="48000">
                        <a:schemeClr val="accent4">
                          <a:shade val="85000"/>
                          <a:satMod val="255000"/>
                        </a:schemeClr>
                      </a:gs>
                      <a:gs pos="100000">
                        <a:schemeClr val="accent4">
                          <a:shade val="20000"/>
                          <a:satMod val="245000"/>
                        </a:schemeClr>
                      </a:gs>
                    </a:gsLst>
                    <a:lin ang="5400000"/>
                  </a:gradFill>
                  <a:effectLst>
                    <a:reflection blurRad="12700" stA="28000" endPos="45000" dist="1000" dir="5400000" sy="-100000" algn="bl" rotWithShape="0"/>
                  </a:effectLst>
                  <a:latin typeface="Arial" charset="0"/>
                </a:rPr>
                <a:t>TRASLADO DE PACIENTE</a:t>
              </a:r>
              <a:endParaRPr lang="es-ES" sz="16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Arial" charset="0"/>
              </a:endParaRPr>
            </a:p>
          </p:txBody>
        </p:sp>
      </p:grpSp>
      <p:sp>
        <p:nvSpPr>
          <p:cNvPr id="12" name="5 CuadroTexto"/>
          <p:cNvSpPr txBox="1"/>
          <p:nvPr/>
        </p:nvSpPr>
        <p:spPr>
          <a:xfrm>
            <a:off x="4787900" y="2420938"/>
            <a:ext cx="3529013" cy="2032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hangingPunct="1">
              <a:buFont typeface="Wingdings" pitchFamily="2" charset="2"/>
              <a:buChar char="Ø"/>
              <a:defRPr/>
            </a:pPr>
            <a:r>
              <a:rPr lang="es-CO" dirty="0">
                <a:latin typeface="Arial" charset="0"/>
              </a:rPr>
              <a:t> Bajo criterio médico</a:t>
            </a:r>
          </a:p>
          <a:p>
            <a:pPr eaLnBrk="1" hangingPunct="1">
              <a:defRPr/>
            </a:pPr>
            <a:endParaRPr lang="es-CO" dirty="0">
              <a:latin typeface="Arial" charset="0"/>
            </a:endParaRPr>
          </a:p>
          <a:p>
            <a:pPr marL="285750" indent="-285750" eaLnBrk="1" hangingPunct="1">
              <a:buFont typeface="Wingdings" pitchFamily="2" charset="2"/>
              <a:buChar char="Ø"/>
              <a:defRPr/>
            </a:pPr>
            <a:r>
              <a:rPr lang="es-CO" dirty="0">
                <a:latin typeface="Arial" charset="0"/>
              </a:rPr>
              <a:t> Regulación Clínica</a:t>
            </a:r>
          </a:p>
          <a:p>
            <a:pPr marL="285750" indent="-285750" eaLnBrk="1" hangingPunct="1">
              <a:buFont typeface="Wingdings" pitchFamily="2" charset="2"/>
              <a:buChar char="Ø"/>
              <a:defRPr/>
            </a:pPr>
            <a:endParaRPr lang="es-CO" dirty="0">
              <a:latin typeface="Arial" charset="0"/>
            </a:endParaRPr>
          </a:p>
          <a:p>
            <a:pPr marL="285750" indent="-285750" eaLnBrk="1" hangingPunct="1">
              <a:buFont typeface="Wingdings" pitchFamily="2" charset="2"/>
              <a:buChar char="Ø"/>
              <a:defRPr/>
            </a:pPr>
            <a:r>
              <a:rPr lang="es-CO" dirty="0">
                <a:latin typeface="Arial" charset="0"/>
              </a:rPr>
              <a:t>ARL</a:t>
            </a:r>
          </a:p>
          <a:p>
            <a:pPr eaLnBrk="1" hangingPunct="1">
              <a:defRPr/>
            </a:pPr>
            <a:endParaRPr lang="es-CO" dirty="0">
              <a:latin typeface="Arial" charset="0"/>
            </a:endParaRPr>
          </a:p>
          <a:p>
            <a:pPr marL="285750" indent="-285750" eaLnBrk="1" hangingPunct="1">
              <a:buFont typeface="Wingdings" pitchFamily="2" charset="2"/>
              <a:buChar char="Ø"/>
              <a:defRPr/>
            </a:pPr>
            <a:r>
              <a:rPr lang="es-CO" dirty="0">
                <a:latin typeface="Arial" charset="0"/>
              </a:rPr>
              <a:t>EPS </a:t>
            </a:r>
          </a:p>
        </p:txBody>
      </p:sp>
    </p:spTree>
    <p:extLst>
      <p:ext uri="{BB962C8B-B14F-4D97-AF65-F5344CB8AC3E}">
        <p14:creationId xmlns:p14="http://schemas.microsoft.com/office/powerpoint/2010/main" val="16338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4211638" y="954088"/>
            <a:ext cx="4537075" cy="47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s-ES" sz="2400" b="1" i="1">
              <a:solidFill>
                <a:srgbClr val="008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s-MX" sz="2000" b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Médico General</a:t>
            </a:r>
          </a:p>
          <a:p>
            <a:pPr>
              <a:spcBef>
                <a:spcPct val="0"/>
              </a:spcBef>
              <a:buFontTx/>
              <a:buNone/>
            </a:pPr>
            <a:endParaRPr lang="es-MX" sz="2000" b="1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s-MX" sz="18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 entrenamiento especial en urgencias y emergencias.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s-MX" sz="18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BLS – ACLS – PHTLS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s-MX" sz="180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es-MX" sz="180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es-MX" sz="180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s-MX" sz="1800" b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Técnico o Tecnólogo en APH y/o Auxiliares de enfermería</a:t>
            </a:r>
          </a:p>
          <a:p>
            <a:pPr>
              <a:spcBef>
                <a:spcPct val="0"/>
              </a:spcBef>
              <a:buFontTx/>
              <a:buNone/>
            </a:pPr>
            <a:endParaRPr lang="es-MX" sz="1800" b="1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s-MX" sz="18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Especializado en emergencias y urgencias médicas, con entrenamiento en rescate, sala de despachos.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s-MX" sz="18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BLS – ACLS – PHTLS</a:t>
            </a:r>
            <a:endParaRPr lang="es-ES" sz="2400" b="1" i="1">
              <a:solidFill>
                <a:srgbClr val="008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57" descr="Dibujo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125538"/>
            <a:ext cx="3095625" cy="460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683568" y="407546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RECURSO HUMANO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252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451" y="133014"/>
            <a:ext cx="3987678" cy="302858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9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2738" y="2885160"/>
            <a:ext cx="2437093" cy="1471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magen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370"/>
          <a:stretch>
            <a:fillRect/>
          </a:stretch>
        </p:blipFill>
        <p:spPr bwMode="auto">
          <a:xfrm>
            <a:off x="6388013" y="4540457"/>
            <a:ext cx="2333753" cy="1561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Imagen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0536" y="3837205"/>
            <a:ext cx="2202248" cy="1561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n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772" y="993655"/>
            <a:ext cx="2214420" cy="1719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Box 5"/>
          <p:cNvSpPr txBox="1">
            <a:spLocks noChangeArrowheads="1"/>
          </p:cNvSpPr>
          <p:nvPr/>
        </p:nvSpPr>
        <p:spPr bwMode="auto">
          <a:xfrm>
            <a:off x="5364088" y="142894"/>
            <a:ext cx="374617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CO" sz="2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Arial" pitchFamily="34" charset="0"/>
                <a:cs typeface="Arial" pitchFamily="34" charset="0"/>
              </a:rPr>
              <a:t>MANEJO DE EQUIPOS BIOMEDICOS </a:t>
            </a:r>
            <a:endParaRPr lang="es-ES" sz="20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5" name="Picture 2" descr="F:\DCIM\Camera\IMG048.jp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23022" y="3525957"/>
            <a:ext cx="3783013" cy="27082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919619" y="137338"/>
            <a:ext cx="398749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CO" sz="20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NUESTRO </a:t>
            </a:r>
            <a:r>
              <a:rPr lang="es-CO" sz="2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PERSONAL ASISTENCIAL</a:t>
            </a:r>
            <a:endParaRPr lang="es-ES" sz="20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652686" y="3714561"/>
            <a:ext cx="327054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CO" sz="2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VEHICULOS</a:t>
            </a:r>
            <a:endParaRPr lang="es-ES" sz="20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88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3" y="-9988"/>
            <a:ext cx="9203801" cy="6867988"/>
          </a:xfrm>
          <a:prstGeom prst="rect">
            <a:avLst/>
          </a:prstGeom>
        </p:spPr>
      </p:pic>
      <p:pic>
        <p:nvPicPr>
          <p:cNvPr id="5" name="Picture 2" descr="http://cem.coomeva.com.co/imagenes/galeria/img9832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31" y="162020"/>
            <a:ext cx="8353425" cy="613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824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3" y="-9988"/>
            <a:ext cx="9203801" cy="6867988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827584" y="89205"/>
            <a:ext cx="7200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s-ES" sz="3200" b="1" i="1" dirty="0">
                <a:solidFill>
                  <a:srgbClr val="1F497D"/>
                </a:solidFill>
                <a:latin typeface="Arial Narrow" panose="020B0606020202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“Es mejor estar preparados para algo que no va a suceder, a que suceda algo para lo que no estamos preparados”.</a:t>
            </a:r>
            <a:endParaRPr lang="es-CO" sz="3200" b="1" dirty="0">
              <a:effectLst/>
              <a:latin typeface="Arial Narrow" panose="020B0606020202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468660" y="5131891"/>
            <a:ext cx="8206680" cy="7926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8" indent="-1588" algn="ctr">
              <a:spcBef>
                <a:spcPct val="50000"/>
              </a:spcBef>
              <a:buFontTx/>
              <a:buNone/>
              <a:defRPr/>
            </a:pPr>
            <a:r>
              <a:rPr lang="es-ES" sz="2000" dirty="0" smtClean="0">
                <a:latin typeface="Arial Narrow" panose="020B0606020202030204" pitchFamily="34" charset="0"/>
                <a:cs typeface="Arial" panose="020B0604020202020204" pitchFamily="34" charset="0"/>
              </a:rPr>
              <a:t>	Ofrecer una cálida y excelente atención en el momento oportuno, con la tecnología de última generación y personal médico profesional altamente capacitado.</a:t>
            </a:r>
          </a:p>
        </p:txBody>
      </p:sp>
      <p:pic>
        <p:nvPicPr>
          <p:cNvPr id="8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1410" y="1719877"/>
            <a:ext cx="4407954" cy="2646293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2 Rectángulo"/>
          <p:cNvSpPr>
            <a:spLocks noChangeArrowheads="1"/>
          </p:cNvSpPr>
          <p:nvPr/>
        </p:nvSpPr>
        <p:spPr bwMode="auto">
          <a:xfrm>
            <a:off x="1033274" y="4448786"/>
            <a:ext cx="7077452" cy="794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s-ES" altLang="es-ES" sz="2400" b="1" i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NOCHE Y DE DÍA TU SANA COMPAÑÍA</a:t>
            </a:r>
          </a:p>
        </p:txBody>
      </p:sp>
    </p:spTree>
    <p:extLst>
      <p:ext uri="{BB962C8B-B14F-4D97-AF65-F5344CB8AC3E}">
        <p14:creationId xmlns:p14="http://schemas.microsoft.com/office/powerpoint/2010/main" val="333126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allAtOnce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3" y="-9988"/>
            <a:ext cx="9203801" cy="6867988"/>
          </a:xfrm>
          <a:prstGeom prst="rect">
            <a:avLst/>
          </a:prstGeom>
        </p:spPr>
      </p:pic>
      <p:sp>
        <p:nvSpPr>
          <p:cNvPr id="11" name="Text Box 5"/>
          <p:cNvSpPr txBox="1">
            <a:spLocks noChangeArrowheads="1"/>
          </p:cNvSpPr>
          <p:nvPr/>
        </p:nvSpPr>
        <p:spPr bwMode="auto">
          <a:xfrm>
            <a:off x="757237" y="249716"/>
            <a:ext cx="395877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s-CO" sz="2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Arial" pitchFamily="34" charset="0"/>
                <a:cs typeface="Arial" pitchFamily="34" charset="0"/>
              </a:rPr>
              <a:t>OTROS SERVICIOS….</a:t>
            </a: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28" y="951269"/>
            <a:ext cx="3368432" cy="2239206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725279" y="1002232"/>
            <a:ext cx="324036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s-CO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PARAMEDICO EN EL SITIO</a:t>
            </a:r>
            <a:endParaRPr lang="es-E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chemeClr val="accent3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862" y="3321121"/>
            <a:ext cx="6010275" cy="2682776"/>
          </a:xfrm>
          <a:prstGeom prst="rect">
            <a:avLst/>
          </a:prstGeom>
        </p:spPr>
      </p:pic>
      <p:sp>
        <p:nvSpPr>
          <p:cNvPr id="14" name="Text Box 5"/>
          <p:cNvSpPr txBox="1">
            <a:spLocks noChangeArrowheads="1"/>
          </p:cNvSpPr>
          <p:nvPr/>
        </p:nvSpPr>
        <p:spPr bwMode="auto">
          <a:xfrm>
            <a:off x="2892591" y="3424006"/>
            <a:ext cx="366453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s-CO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CUBRIMIENTO DE EVENTOS</a:t>
            </a:r>
          </a:p>
        </p:txBody>
      </p:sp>
      <p:pic>
        <p:nvPicPr>
          <p:cNvPr id="17" name="Picture 6" descr="https://scontent-b-mia.xx.fbcdn.net/hphotos-ash2/v/t1.0-9/530533_10151504413123909_867812946_n.jpg?oh=eac93fd732acdc3f9f32db33c6435d1d&amp;oe=548B6CA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951269"/>
            <a:ext cx="4104456" cy="220506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4349171" y="2784472"/>
            <a:ext cx="403813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s-CO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CAPACITACION Y ENTRAMIENTO</a:t>
            </a:r>
          </a:p>
        </p:txBody>
      </p:sp>
    </p:spTree>
    <p:extLst>
      <p:ext uri="{BB962C8B-B14F-4D97-AF65-F5344CB8AC3E}">
        <p14:creationId xmlns:p14="http://schemas.microsoft.com/office/powerpoint/2010/main" val="388483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3" y="-9988"/>
            <a:ext cx="9203801" cy="6867988"/>
          </a:xfrm>
          <a:prstGeom prst="rect">
            <a:avLst/>
          </a:prstGeom>
        </p:spPr>
      </p:pic>
      <p:sp>
        <p:nvSpPr>
          <p:cNvPr id="5" name="1 CuadroTexto"/>
          <p:cNvSpPr txBox="1">
            <a:spLocks noChangeArrowheads="1"/>
          </p:cNvSpPr>
          <p:nvPr/>
        </p:nvSpPr>
        <p:spPr bwMode="auto">
          <a:xfrm>
            <a:off x="97223" y="2917296"/>
            <a:ext cx="5976938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altLang="es-ES" sz="1800" b="1" dirty="0">
                <a:latin typeface="Arial" panose="020B0604020202020204" pitchFamily="34" charset="0"/>
                <a:cs typeface="Arial" panose="020B0604020202020204" pitchFamily="34" charset="0"/>
              </a:rPr>
              <a:t>Coomeva Emergencia Médica (CEM)</a:t>
            </a:r>
            <a: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  <a:t> es un servicio  asistencial de tipo domiciliario con características </a:t>
            </a:r>
            <a:r>
              <a:rPr lang="es-CO" altLang="es-ES" sz="1800" b="1" dirty="0">
                <a:latin typeface="Arial" panose="020B0604020202020204" pitchFamily="34" charset="0"/>
                <a:cs typeface="Arial" panose="020B0604020202020204" pitchFamily="34" charset="0"/>
              </a:rPr>
              <a:t>pre-hospitalarias</a:t>
            </a:r>
            <a: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  <a:t> que está adaptado para responder a cualquier necesidad o situación de enfermedad o riesgo que presenten nuestros afiliados.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  <a:t>Sólo con una llamada telefónica, el usuario recibirá ayuda oportuna y asistencia médica que le devolverá su tranquilidad.</a:t>
            </a:r>
            <a:br>
              <a:rPr lang="es-CO" altLang="es-E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s-CO" altLang="es-E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¿Cómo utilizar el sevicio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2072" y="955163"/>
            <a:ext cx="2755848" cy="493768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2324100" y="188913"/>
            <a:ext cx="4840288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s-CO" altLang="es-ES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 QUIENES SOMOS? </a:t>
            </a:r>
            <a:endParaRPr lang="es-ES" altLang="es-ES" sz="28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2" descr="http://cem.coomeva.com.co/imagenes/galeria/img9832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838"/>
          <a:stretch>
            <a:fillRect/>
          </a:stretch>
        </p:blipFill>
        <p:spPr bwMode="auto">
          <a:xfrm>
            <a:off x="208387" y="1047221"/>
            <a:ext cx="5757863" cy="194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79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3" y="-9988"/>
            <a:ext cx="9203801" cy="6867988"/>
          </a:xfrm>
          <a:prstGeom prst="rect">
            <a:avLst/>
          </a:prstGeom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1064466"/>
            <a:ext cx="9129713" cy="48848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1 CuadroTexto"/>
          <p:cNvSpPr txBox="1">
            <a:spLocks noChangeArrowheads="1"/>
          </p:cNvSpPr>
          <p:nvPr/>
        </p:nvSpPr>
        <p:spPr bwMode="auto">
          <a:xfrm>
            <a:off x="766119" y="418354"/>
            <a:ext cx="7598535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s-CO" altLang="es-ES" sz="2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PANORAMA DE SERVICIOS-PRODUCTOS</a:t>
            </a:r>
          </a:p>
        </p:txBody>
      </p:sp>
    </p:spTree>
    <p:extLst>
      <p:ext uri="{BB962C8B-B14F-4D97-AF65-F5344CB8AC3E}">
        <p14:creationId xmlns:p14="http://schemas.microsoft.com/office/powerpoint/2010/main" val="2394472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3" y="-9988"/>
            <a:ext cx="9203801" cy="6867988"/>
          </a:xfrm>
          <a:prstGeom prst="rect">
            <a:avLst/>
          </a:prstGeom>
        </p:spPr>
      </p:pic>
      <p:pic>
        <p:nvPicPr>
          <p:cNvPr id="7" name="Picture 2" descr="F:\viaje a cali 2013 44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70" y="1100138"/>
            <a:ext cx="7777162" cy="4777134"/>
          </a:xfrm>
          <a:prstGeom prst="rect">
            <a:avLst/>
          </a:prstGeom>
          <a:noFill/>
          <a:ln>
            <a:noFill/>
          </a:ln>
          <a:scene3d>
            <a:camera prst="obliqueTopRigh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907467" y="84475"/>
            <a:ext cx="7329066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Arial" pitchFamily="34" charset="0"/>
                <a:cs typeface="Arial" pitchFamily="34" charset="0"/>
              </a:rPr>
              <a:t>ACTIVACION DEL SERVICIO</a:t>
            </a:r>
          </a:p>
          <a:p>
            <a:pPr algn="ctr">
              <a:defRPr/>
            </a:pPr>
            <a:r>
              <a:rPr lang="es-CO" sz="32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444 99 77 </a:t>
            </a:r>
            <a:endParaRPr lang="es-ES" sz="32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solidFill>
                <a:schemeClr val="accent3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75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3" y="-9988"/>
            <a:ext cx="9203801" cy="6867988"/>
          </a:xfrm>
          <a:prstGeom prst="rect">
            <a:avLst/>
          </a:prstGeom>
        </p:spPr>
      </p:pic>
      <p:sp>
        <p:nvSpPr>
          <p:cNvPr id="14" name="1 CuadroTexto"/>
          <p:cNvSpPr txBox="1"/>
          <p:nvPr/>
        </p:nvSpPr>
        <p:spPr>
          <a:xfrm>
            <a:off x="609310" y="2275407"/>
            <a:ext cx="7632700" cy="38846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 algn="just">
              <a:spcBef>
                <a:spcPct val="20000"/>
              </a:spcBef>
              <a:defRPr/>
            </a:pPr>
            <a:r>
              <a:rPr lang="es-CO" sz="1600" dirty="0">
                <a:cs typeface="Arial" pitchFamily="34" charset="0"/>
              </a:rPr>
              <a:t>1. Identificación de la persona que llama y cargo (Salud Ocupacional, brigadista, recepcionista, etc.) y manifestar que se comunica de un área protegida.</a:t>
            </a:r>
          </a:p>
          <a:p>
            <a:pPr algn="just">
              <a:spcBef>
                <a:spcPct val="20000"/>
              </a:spcBef>
              <a:defRPr/>
            </a:pPr>
            <a:r>
              <a:rPr lang="es-CO" sz="1600" dirty="0">
                <a:cs typeface="Arial" pitchFamily="34" charset="0"/>
              </a:rPr>
              <a:t>2. Razón social del área protegida y en caso de que sea posible</a:t>
            </a:r>
            <a:br>
              <a:rPr lang="es-CO" sz="1600" dirty="0">
                <a:cs typeface="Arial" pitchFamily="34" charset="0"/>
              </a:rPr>
            </a:br>
            <a:r>
              <a:rPr lang="es-CO" sz="1600" dirty="0">
                <a:cs typeface="Arial" pitchFamily="34" charset="0"/>
              </a:rPr>
              <a:t>confirmar con el nit de la empresa. </a:t>
            </a:r>
          </a:p>
          <a:p>
            <a:pPr algn="just">
              <a:spcBef>
                <a:spcPct val="20000"/>
              </a:spcBef>
              <a:defRPr/>
            </a:pPr>
            <a:r>
              <a:rPr lang="es-CO" sz="1600" b="1" u="sng" dirty="0">
                <a:cs typeface="Arial" pitchFamily="34" charset="0"/>
              </a:rPr>
              <a:t>RAZÓN SOCIAL:  __________________________________________ </a:t>
            </a:r>
          </a:p>
          <a:p>
            <a:pPr algn="just">
              <a:spcBef>
                <a:spcPct val="20000"/>
              </a:spcBef>
              <a:defRPr/>
            </a:pPr>
            <a:r>
              <a:rPr lang="es-CO" sz="1600" b="1" u="sng" dirty="0">
                <a:cs typeface="Arial" pitchFamily="34" charset="0"/>
              </a:rPr>
              <a:t>NIT: </a:t>
            </a:r>
            <a:r>
              <a:rPr lang="es-CO" sz="1600" b="1" u="sng" dirty="0" smtClean="0">
                <a:cs typeface="Arial" pitchFamily="34" charset="0"/>
              </a:rPr>
              <a:t>____________________________________________________</a:t>
            </a:r>
            <a:endParaRPr lang="es-CO" sz="1600" b="1" u="sng" dirty="0">
              <a:cs typeface="Arial" pitchFamily="34" charset="0"/>
            </a:endParaRPr>
          </a:p>
          <a:p>
            <a:pPr marL="342900" indent="-342900" algn="just">
              <a:spcBef>
                <a:spcPct val="20000"/>
              </a:spcBef>
              <a:buFont typeface="+mj-lt"/>
              <a:buAutoNum type="arabicPeriod" startAt="3"/>
              <a:defRPr/>
            </a:pPr>
            <a:r>
              <a:rPr lang="es-CO" sz="1600" dirty="0">
                <a:cs typeface="Arial" pitchFamily="34" charset="0"/>
              </a:rPr>
              <a:t>Datos del paciente: Cedula (si es posible), Nombre completo (si es posible), Edad (si es posible o un dato aproximado) </a:t>
            </a:r>
          </a:p>
          <a:p>
            <a:pPr marL="342900" indent="-342900" algn="just">
              <a:spcBef>
                <a:spcPct val="20000"/>
              </a:spcBef>
              <a:buFontTx/>
              <a:buAutoNum type="arabicPeriod" startAt="3"/>
              <a:defRPr/>
            </a:pPr>
            <a:r>
              <a:rPr lang="es-CO" sz="1600" dirty="0">
                <a:cs typeface="Arial" pitchFamily="34" charset="0"/>
              </a:rPr>
              <a:t>Teléfono (teléfono de contacto más cercano al paciente y</a:t>
            </a:r>
            <a:br>
              <a:rPr lang="es-CO" sz="1600" dirty="0">
                <a:cs typeface="Arial" pitchFamily="34" charset="0"/>
              </a:rPr>
            </a:br>
            <a:r>
              <a:rPr lang="es-CO" sz="1600" dirty="0">
                <a:cs typeface="Arial" pitchFamily="34" charset="0"/>
              </a:rPr>
              <a:t>si es posible un celular)</a:t>
            </a:r>
          </a:p>
          <a:p>
            <a:pPr marL="342900" indent="-342900" algn="just">
              <a:spcBef>
                <a:spcPct val="20000"/>
              </a:spcBef>
              <a:buFontTx/>
              <a:buAutoNum type="arabicPeriod" startAt="3"/>
              <a:defRPr/>
            </a:pPr>
            <a:r>
              <a:rPr lang="es-CO" sz="1600" dirty="0">
                <a:cs typeface="Arial" pitchFamily="34" charset="0"/>
              </a:rPr>
              <a:t>Dirección (esta es necesaria confirmarla y especificar en qué zona del AP se encuentra el paciente)</a:t>
            </a:r>
          </a:p>
          <a:p>
            <a:pPr marL="342900" indent="-342900" algn="just">
              <a:spcBef>
                <a:spcPct val="20000"/>
              </a:spcBef>
              <a:buFontTx/>
              <a:buAutoNum type="arabicPeriod" startAt="3"/>
              <a:defRPr/>
            </a:pPr>
            <a:r>
              <a:rPr lang="es-CO" sz="1600" dirty="0">
                <a:cs typeface="Arial" pitchFamily="34" charset="0"/>
              </a:rPr>
              <a:t>Situación del paciente (allí se permitirá clasificar el paciente y</a:t>
            </a:r>
            <a:br>
              <a:rPr lang="es-CO" sz="1600" dirty="0">
                <a:cs typeface="Arial" pitchFamily="34" charset="0"/>
              </a:rPr>
            </a:br>
            <a:r>
              <a:rPr lang="es-CO" sz="1600" dirty="0">
                <a:cs typeface="Arial" pitchFamily="34" charset="0"/>
              </a:rPr>
              <a:t>brindar asesoría y acompañamiento al evento).</a:t>
            </a:r>
            <a:endParaRPr lang="es-CO" sz="1600" b="1" dirty="0">
              <a:cs typeface="Arial" pitchFamily="34" charset="0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 bwMode="auto">
          <a:xfrm>
            <a:off x="3120735" y="1149076"/>
            <a:ext cx="6048375" cy="143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1" algn="ctr" eaLnBrk="1" hangingPunct="1">
              <a:spcBef>
                <a:spcPct val="0"/>
              </a:spcBef>
              <a:buFontTx/>
              <a:buNone/>
            </a:pPr>
            <a:r>
              <a:rPr lang="es-ES">
                <a:solidFill>
                  <a:srgbClr val="008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¿Cómo Utilizar el Servicio?</a:t>
            </a:r>
            <a:endParaRPr lang="es-ES">
              <a:latin typeface="Arial" panose="020B0604020202020204" pitchFamily="34" charset="0"/>
            </a:endParaRPr>
          </a:p>
        </p:txBody>
      </p:sp>
      <p:sp>
        <p:nvSpPr>
          <p:cNvPr id="16" name="2 Rectángulo"/>
          <p:cNvSpPr>
            <a:spLocks noChangeArrowheads="1"/>
          </p:cNvSpPr>
          <p:nvPr/>
        </p:nvSpPr>
        <p:spPr bwMode="auto">
          <a:xfrm>
            <a:off x="177510" y="590276"/>
            <a:ext cx="3887787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s-CO" sz="4800" b="1" dirty="0">
                <a:latin typeface="Arial" panose="020B0604020202020204" pitchFamily="34" charset="0"/>
                <a:cs typeface="Arial" panose="020B0604020202020204" pitchFamily="34" charset="0"/>
              </a:rPr>
              <a:t>444 - 99- 77</a:t>
            </a:r>
          </a:p>
          <a:p>
            <a:pPr algn="ctr">
              <a:buFontTx/>
              <a:buNone/>
            </a:pPr>
            <a:r>
              <a:rPr lang="es-CO" sz="1800" b="1" dirty="0">
                <a:latin typeface="Arial" panose="020B0604020202020204" pitchFamily="34" charset="0"/>
                <a:cs typeface="Arial" panose="020B0604020202020204" pitchFamily="34" charset="0"/>
              </a:rPr>
              <a:t>CELULAR 315 – 589 – 45 – 81</a:t>
            </a:r>
          </a:p>
          <a:p>
            <a:pPr algn="ctr">
              <a:buFontTx/>
              <a:buNone/>
            </a:pPr>
            <a:r>
              <a:rPr lang="es-CO" sz="1800" b="1" dirty="0">
                <a:latin typeface="Arial" panose="020B0604020202020204" pitchFamily="34" charset="0"/>
                <a:cs typeface="Arial" panose="020B0604020202020204" pitchFamily="34" charset="0"/>
              </a:rPr>
              <a:t>AVANTEL 350 – 243 – 30 – 04</a:t>
            </a:r>
          </a:p>
        </p:txBody>
      </p:sp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660" y="-3449"/>
            <a:ext cx="3783012" cy="153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7923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3" y="-9988"/>
            <a:ext cx="9203801" cy="6867988"/>
          </a:xfrm>
          <a:prstGeom prst="rect">
            <a:avLst/>
          </a:prstGeom>
        </p:spPr>
      </p:pic>
      <p:pic>
        <p:nvPicPr>
          <p:cNvPr id="13" name="Picture 4" descr="http://cdn.slidesharecdn.com/ss_thumbnails/triage-130115112003-phpapp01-thumbnail-4.jpg?cb=136611162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51606"/>
            <a:ext cx="8713787" cy="503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ángulo 1"/>
          <p:cNvSpPr>
            <a:spLocks noChangeArrowheads="1"/>
          </p:cNvSpPr>
          <p:nvPr/>
        </p:nvSpPr>
        <p:spPr bwMode="auto">
          <a:xfrm>
            <a:off x="323974" y="3382169"/>
            <a:ext cx="2087563" cy="1584325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s-CO" sz="2400" b="1" i="1" dirty="0">
              <a:solidFill>
                <a:srgbClr val="0033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ángulo 2"/>
          <p:cNvSpPr>
            <a:spLocks noChangeArrowheads="1"/>
          </p:cNvSpPr>
          <p:nvPr/>
        </p:nvSpPr>
        <p:spPr bwMode="auto">
          <a:xfrm>
            <a:off x="2627437" y="3239294"/>
            <a:ext cx="2005012" cy="1584325"/>
          </a:xfrm>
          <a:prstGeom prst="rect">
            <a:avLst/>
          </a:prstGeom>
          <a:solidFill>
            <a:srgbClr val="FF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s-CO" sz="2400" b="1" i="1">
              <a:solidFill>
                <a:srgbClr val="0033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ángulo 3"/>
          <p:cNvSpPr>
            <a:spLocks noChangeArrowheads="1"/>
          </p:cNvSpPr>
          <p:nvPr/>
        </p:nvSpPr>
        <p:spPr bwMode="auto">
          <a:xfrm>
            <a:off x="4788024" y="3671094"/>
            <a:ext cx="1944688" cy="935037"/>
          </a:xfrm>
          <a:prstGeom prst="rect">
            <a:avLst/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s-CO" sz="2400" b="1" i="1">
              <a:solidFill>
                <a:srgbClr val="0033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ángulo 16"/>
          <p:cNvSpPr/>
          <p:nvPr/>
        </p:nvSpPr>
        <p:spPr bwMode="auto">
          <a:xfrm>
            <a:off x="7320087" y="3347244"/>
            <a:ext cx="1296987" cy="1008062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>
              <a:defRPr/>
            </a:pPr>
            <a:endParaRPr lang="es-CO" sz="2400" b="1" i="1" dirty="0">
              <a:solidFill>
                <a:srgbClr val="003300"/>
              </a:solidFill>
              <a:latin typeface="Arial" charset="0"/>
              <a:ea typeface="Calibri" pitchFamily="34" charset="0"/>
              <a:cs typeface="Arial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431762" y="3840718"/>
            <a:ext cx="1871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EMERGENCIA</a:t>
            </a:r>
            <a:endParaRPr lang="es-CO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2639814" y="3815556"/>
            <a:ext cx="1871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URGENCIA</a:t>
            </a:r>
            <a:endParaRPr lang="es-CO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4795483" y="3790767"/>
            <a:ext cx="1871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CONSULTA</a:t>
            </a:r>
            <a:endParaRPr lang="es-CO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6877298" y="3769280"/>
            <a:ext cx="1871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TRASLADO</a:t>
            </a:r>
            <a:endParaRPr lang="es-CO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323974" y="5373216"/>
            <a:ext cx="6840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i="1" dirty="0" smtClean="0"/>
              <a:t>Resolución 5596 de diciembre 2015: Criterios Técnicos del TRIAGE</a:t>
            </a:r>
            <a:endParaRPr lang="es-CO" i="1" dirty="0"/>
          </a:p>
        </p:txBody>
      </p:sp>
    </p:spTree>
    <p:extLst>
      <p:ext uri="{BB962C8B-B14F-4D97-AF65-F5344CB8AC3E}">
        <p14:creationId xmlns:p14="http://schemas.microsoft.com/office/powerpoint/2010/main" val="329179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3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6967" y="3547695"/>
            <a:ext cx="2646363" cy="177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2 Marcador de contenido"/>
          <p:cNvSpPr txBox="1">
            <a:spLocks/>
          </p:cNvSpPr>
          <p:nvPr/>
        </p:nvSpPr>
        <p:spPr bwMode="auto">
          <a:xfrm>
            <a:off x="-68846" y="1768697"/>
            <a:ext cx="8353425" cy="187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s-CO" sz="1800" dirty="0">
                <a:latin typeface="Arial" panose="020B0604020202020204" pitchFamily="34" charset="0"/>
                <a:cs typeface="Arial" panose="020B0604020202020204" pitchFamily="34" charset="0"/>
              </a:rPr>
              <a:t>Se establece con la solicitud del usuario de asesoría por parte del médico de la Central o también cuando el operador con el rol de recepción considera que el caso puede ser atendido por el médico sin que prime el interés de descongestión del servicio presencial.</a:t>
            </a:r>
          </a:p>
        </p:txBody>
      </p:sp>
      <p:sp>
        <p:nvSpPr>
          <p:cNvPr id="19" name="Text Box 5"/>
          <p:cNvSpPr txBox="1">
            <a:spLocks noChangeArrowheads="1"/>
          </p:cNvSpPr>
          <p:nvPr/>
        </p:nvSpPr>
        <p:spPr bwMode="auto">
          <a:xfrm>
            <a:off x="443334" y="332656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Cobertura de Servicios 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  <p:sp>
        <p:nvSpPr>
          <p:cNvPr id="20" name="1 Título"/>
          <p:cNvSpPr txBox="1">
            <a:spLocks/>
          </p:cNvSpPr>
          <p:nvPr/>
        </p:nvSpPr>
        <p:spPr bwMode="auto">
          <a:xfrm>
            <a:off x="155054" y="791800"/>
            <a:ext cx="700563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 eaLnBrk="1" fontAlgn="auto" hangingPunct="1">
              <a:spcAft>
                <a:spcPts val="0"/>
              </a:spcAft>
              <a:defRPr/>
            </a:pPr>
            <a:r>
              <a:rPr lang="es-CO" sz="2400" b="1" i="1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LINEA MEDICA TELEFONICA</a:t>
            </a:r>
            <a:endParaRPr lang="es-CO" sz="2400" b="1" i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9 CuadroTexto"/>
          <p:cNvSpPr txBox="1"/>
          <p:nvPr/>
        </p:nvSpPr>
        <p:spPr>
          <a:xfrm>
            <a:off x="406988" y="3115042"/>
            <a:ext cx="3240088" cy="2862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hangingPunct="1">
              <a:buFont typeface="Wingdings" pitchFamily="2" charset="2"/>
              <a:buChar char="q"/>
              <a:defRPr/>
            </a:pPr>
            <a:r>
              <a:rPr lang="es-CO" dirty="0">
                <a:latin typeface="Arial" charset="0"/>
              </a:rPr>
              <a:t> Asistencia</a:t>
            </a:r>
          </a:p>
          <a:p>
            <a:pPr eaLnBrk="1" hangingPunct="1">
              <a:defRPr/>
            </a:pPr>
            <a:endParaRPr lang="es-CO" dirty="0">
              <a:latin typeface="Arial" charset="0"/>
            </a:endParaRPr>
          </a:p>
          <a:p>
            <a:pPr marL="285750" indent="-285750" eaLnBrk="1" hangingPunct="1">
              <a:buFont typeface="Wingdings" pitchFamily="2" charset="2"/>
              <a:buChar char="q"/>
              <a:defRPr/>
            </a:pPr>
            <a:r>
              <a:rPr lang="es-CO" dirty="0">
                <a:latin typeface="Arial" charset="0"/>
              </a:rPr>
              <a:t>Seguimiento</a:t>
            </a:r>
          </a:p>
          <a:p>
            <a:pPr eaLnBrk="1" hangingPunct="1">
              <a:defRPr/>
            </a:pPr>
            <a:endParaRPr lang="es-CO" dirty="0">
              <a:latin typeface="Arial" charset="0"/>
            </a:endParaRPr>
          </a:p>
          <a:p>
            <a:pPr marL="285750" indent="-285750" eaLnBrk="1" hangingPunct="1">
              <a:buFont typeface="Wingdings" pitchFamily="2" charset="2"/>
              <a:buChar char="q"/>
              <a:defRPr/>
            </a:pPr>
            <a:r>
              <a:rPr lang="es-CO" dirty="0">
                <a:latin typeface="Arial" charset="0"/>
              </a:rPr>
              <a:t> Asesoría</a:t>
            </a:r>
          </a:p>
          <a:p>
            <a:pPr eaLnBrk="1" hangingPunct="1">
              <a:defRPr/>
            </a:pPr>
            <a:endParaRPr lang="es-CO" dirty="0">
              <a:latin typeface="Arial" charset="0"/>
            </a:endParaRPr>
          </a:p>
          <a:p>
            <a:pPr marL="285750" indent="-285750" eaLnBrk="1" hangingPunct="1">
              <a:buFont typeface="Wingdings" pitchFamily="2" charset="2"/>
              <a:buChar char="q"/>
              <a:defRPr/>
            </a:pPr>
            <a:r>
              <a:rPr lang="es-CO" dirty="0">
                <a:latin typeface="Arial" charset="0"/>
              </a:rPr>
              <a:t>Recomendaciones</a:t>
            </a:r>
          </a:p>
          <a:p>
            <a:pPr marL="285750" indent="-285750" eaLnBrk="1" hangingPunct="1">
              <a:buFont typeface="Wingdings" pitchFamily="2" charset="2"/>
              <a:buChar char="q"/>
              <a:defRPr/>
            </a:pPr>
            <a:endParaRPr lang="es-CO" dirty="0">
              <a:latin typeface="Arial" charset="0"/>
            </a:endParaRPr>
          </a:p>
          <a:p>
            <a:pPr marL="285750" indent="-285750" eaLnBrk="1" hangingPunct="1">
              <a:buFont typeface="Wingdings" pitchFamily="2" charset="2"/>
              <a:buChar char="q"/>
              <a:defRPr/>
            </a:pPr>
            <a:r>
              <a:rPr lang="es-CO" dirty="0">
                <a:latin typeface="Arial" charset="0"/>
              </a:rPr>
              <a:t> Las 24 horas</a:t>
            </a:r>
          </a:p>
          <a:p>
            <a:pPr marL="285750" indent="-285750" eaLnBrk="1" hangingPunct="1">
              <a:buFont typeface="Wingdings" pitchFamily="2" charset="2"/>
              <a:buChar char="q"/>
              <a:defRPr/>
            </a:pPr>
            <a:endParaRPr lang="es-CO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52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-9988"/>
            <a:ext cx="9290794" cy="6867988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880686" y="2158819"/>
            <a:ext cx="4027940" cy="11588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s-E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Coomeva Emergencia Medica cuenta con un equipo humano altamente calificado, cálido y de amplio conocimiento técnico - científico en el área de la salud. Con formación continua en el SENA y Universidad de Antioquia.</a:t>
            </a:r>
          </a:p>
          <a:p>
            <a:pPr marL="0" indent="0" algn="ctr">
              <a:lnSpc>
                <a:spcPct val="80000"/>
              </a:lnSpc>
              <a:buFont typeface="Arial" panose="020B0604020202020204" pitchFamily="34" charset="0"/>
              <a:buNone/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80000"/>
              </a:lnSpc>
            </a:pPr>
            <a:endParaRPr lang="es-E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70807" y="1844824"/>
            <a:ext cx="4681537" cy="2302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s-CO" altLang="ko-KR" sz="2200" b="1" dirty="0" smtClean="0">
                <a:solidFill>
                  <a:srgbClr val="008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CONSULTA</a:t>
            </a:r>
            <a:endParaRPr lang="ko-KR" altLang="en-US" sz="2200" b="1" dirty="0">
              <a:solidFill>
                <a:srgbClr val="008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spcBef>
                <a:spcPts val="1000"/>
              </a:spcBef>
              <a:buFontTx/>
              <a:buNone/>
            </a:pPr>
            <a:endParaRPr lang="ko-KR" altLang="en-US" sz="180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buNone/>
            </a:pPr>
            <a:r>
              <a:rPr lang="es-CO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Consiste en el manejo de enfermedades que NO son Urgencias y no comprometen la vida del paciente, pero que requieren ser atendidas en un tiempo determinado.</a:t>
            </a:r>
            <a:endParaRPr lang="ko-KR" altLang="en-US" sz="180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200"/>
              </a:spcBef>
              <a:buFontTx/>
              <a:buNone/>
            </a:pPr>
            <a:endParaRPr lang="ko-KR" altLang="en-US" sz="1800" b="1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683568" y="407546"/>
            <a:ext cx="73290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s-CO" sz="2800" b="1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cs typeface="Arial" pitchFamily="34" charset="0"/>
              </a:rPr>
              <a:t>Cobertura de Servicios </a:t>
            </a:r>
            <a:endParaRPr lang="es-ES" sz="2800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cs typeface="Arial" pitchFamily="34" charset="0"/>
            </a:endParaRP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4917183" y="1309686"/>
            <a:ext cx="4055861" cy="3663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ts val="1000"/>
              </a:spcBef>
              <a:buFontTx/>
              <a:buNone/>
            </a:pPr>
            <a:endParaRPr lang="ko-KR" altLang="en-US" sz="180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CO" altLang="ko-K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Fiebre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CO" altLang="ko-KR" sz="18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altLang="ko-KR" sz="1800" dirty="0" smtClean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 de Cabeza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CO" altLang="ko-KR" sz="18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altLang="ko-KR" sz="1800" dirty="0" smtClean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 abdominal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CO" altLang="ko-KR" sz="18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altLang="ko-KR" sz="1800" dirty="0" smtClean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Mareo y Vértigo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CO" altLang="ko-KR" sz="18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altLang="ko-KR" sz="1800" dirty="0" smtClean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Dolor lumbar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CO" altLang="ko-KR" sz="18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altLang="ko-KR" sz="1800" dirty="0" smtClean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síntomas urinarios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CO" altLang="ko-KR" sz="18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altLang="ko-KR" sz="1800" dirty="0" smtClean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Heridas leves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CO" altLang="ko-KR" sz="18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altLang="ko-KR" sz="1800" dirty="0" smtClean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Traumatismos leves</a:t>
            </a:r>
          </a:p>
          <a:p>
            <a:pPr algn="just">
              <a:buNone/>
            </a:pPr>
            <a:endParaRPr lang="ko-KR" altLang="en-US" sz="180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spcBef>
                <a:spcPts val="200"/>
              </a:spcBef>
              <a:buFontTx/>
              <a:buNone/>
            </a:pPr>
            <a:endParaRPr lang="ko-KR" altLang="en-US" sz="1800" b="1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53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1114</Words>
  <Application>Microsoft Office PowerPoint</Application>
  <PresentationFormat>Presentación en pantalla (4:3)</PresentationFormat>
  <Paragraphs>143</Paragraphs>
  <Slides>20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1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Consuelo Zarate Guio</dc:creator>
  <cp:lastModifiedBy>Usuario</cp:lastModifiedBy>
  <cp:revision>45</cp:revision>
  <dcterms:created xsi:type="dcterms:W3CDTF">2015-02-02T12:31:23Z</dcterms:created>
  <dcterms:modified xsi:type="dcterms:W3CDTF">2016-09-22T12:56:16Z</dcterms:modified>
</cp:coreProperties>
</file>

<file path=docProps/thumbnail.jpeg>
</file>